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6F0BF1-3701-46EC-A13E-1EE5D2A166A6}">
  <a:tblStyle styleId="{D46F0BF1-3701-46EC-A13E-1EE5D2A166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25e9e31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d25e9e3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4eefe5a7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4eefe5a7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d25e9e3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d25e9e3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4eefe5a7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4eefe5a7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4eefe5a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4eefe5a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25e9e3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25e9e3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d25e9e31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d25e9e31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d25e9e3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d25e9e3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4eefe5a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4eefe5a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25e9e3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25e9e3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9fb4a16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9fb4a16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4eefe5a7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4eefe5a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4eefe5a7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4eefe5a7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25e9e31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d25e9e31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4eefe5a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4eefe5a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d25e9e31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d25e9e31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4eefe5a7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4eefe5a7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4eefe5a7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4eefe5a7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4eefe5a7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4eefe5a7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25e9e31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25e9e31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4eefe5a7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4eefe5a7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4eefe5a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4eefe5a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4eefe5a7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4eefe5a7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4eefe5a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4eefe5a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d25e9e31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d25e9e31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6e38473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6e3847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25e9e31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25e9e31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d6e3847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d6e3847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d6e3847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d6e3847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d6e38473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d6e38473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d6e3847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d6e3847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4eefe5a7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4eefe5a7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b92fa01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b92fa01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4eefe5a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4eefe5a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d25e9e31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d25e9e31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4eefe5a7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4eefe5a7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4eefe5a7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4eefe5a7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25e9e31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25e9e31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25e9e31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d25e9e31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d25e9e31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d25e9e31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d25e9e31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d25e9e31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d25e9e31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d25e9e31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4eefe5a7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4eefe5a7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d6e38473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d6e3847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4eefe5a7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4eefe5a7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4eefe5a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4eefe5a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25e9e3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25e9e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4eefe5a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4eefe5a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4eefe5a7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4eefe5a7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基礎社群互動開發實務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翁俊堯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77775"/>
            <a:ext cx="3712675" cy="2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625" y="0"/>
            <a:ext cx="3511676" cy="2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41925"/>
            <a:ext cx="3346420" cy="234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770" y="2658401"/>
            <a:ext cx="3449247" cy="23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樣板傳送訊息TemplateSendMessage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https://github.com/yoongjunyao/linebot/tree/main/TemplateSendMessage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" y="1664600"/>
            <a:ext cx="9023551" cy="29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6934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4757625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TemplateSendMessage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847325" y="41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704725"/>
                <a:gridCol w="33293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參數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說明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altText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替代文字，當設備無法顯示樣板訊息時會顯示此文字（必填）。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template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樣板的主要內容，需選擇特定的樣板類型（必填）。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4757625" y="1748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</a:rPr>
              <a:t>支援的樣板類型</a:t>
            </a:r>
            <a:endParaRPr b="1"/>
          </a:p>
        </p:txBody>
      </p:sp>
      <p:graphicFrame>
        <p:nvGraphicFramePr>
          <p:cNvPr id="147" name="Google Shape;147;p25"/>
          <p:cNvGraphicFramePr/>
          <p:nvPr/>
        </p:nvGraphicFramePr>
        <p:xfrm>
          <a:off x="4795000" y="21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1610975"/>
                <a:gridCol w="26669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樣板類型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說明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ButtonsTemplate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按鈕樣板，顯示標題、文字與多個按鈕選項。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ConfirmTemplate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確認樣板，顯示確認或取消的兩個選項。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CarouselTemplate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輪播樣板，可顯示多個可水平滾動的項目。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ImageCarouselTemplate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圖片輪播樣板，可顯示多個帶動作的圖片。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031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548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538275" y="3169825"/>
            <a:ext cx="2325000" cy="33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2166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/>
          <p:nvPr/>
        </p:nvSpPr>
        <p:spPr>
          <a:xfrm>
            <a:off x="598075" y="2788550"/>
            <a:ext cx="2496900" cy="33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50" y="1076550"/>
            <a:ext cx="4015549" cy="2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974350" cy="404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373775" y="3386625"/>
            <a:ext cx="2496900" cy="33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輪播樣板CarouselTemplate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01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imgur </a:t>
            </a:r>
            <a:r>
              <a:rPr lang="zh-TW"/>
              <a:t>簡介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組圖訊息ImagemapSendMessage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樣板傳送訊息TemplateSendMessage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輪播樣板CarouselTemplate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確認樣板ConfirmTemplate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圖片輪播樣板ImageCarouselTemplate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客製化選單FlexSendMessage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快速回復QuickReply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 bot 串接 chatGPT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75"/>
            <a:ext cx="49106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5055550" y="62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CarouselTemplate</a:t>
            </a:r>
            <a:endParaRPr/>
          </a:p>
        </p:txBody>
      </p:sp>
      <p:graphicFrame>
        <p:nvGraphicFramePr>
          <p:cNvPr id="189" name="Google Shape;189;p32"/>
          <p:cNvGraphicFramePr/>
          <p:nvPr/>
        </p:nvGraphicFramePr>
        <p:xfrm>
          <a:off x="5055550" y="4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927825"/>
                <a:gridCol w="3008425"/>
              </a:tblGrid>
              <a:tr h="31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參數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說明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columns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輪播的單元內容列表，包含多個 CarouselColumn，最多支援 10 個。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imageAspectRatio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圖片顯示比例（選填），可選值：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rectangle</a:t>
                      </a:r>
                      <a:r>
                        <a:rPr lang="zh-TW" sz="1000"/>
                        <a:t> 或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square</a:t>
                      </a:r>
                      <a:r>
                        <a:rPr lang="zh-TW" sz="1000"/>
                        <a:t>，預設為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rectangle</a:t>
                      </a:r>
                      <a:r>
                        <a:rPr lang="zh-TW" sz="1000"/>
                        <a:t>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imageSize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圖片大小（選填），可選值：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cover</a:t>
                      </a:r>
                      <a:r>
                        <a:rPr lang="zh-TW" sz="1000"/>
                        <a:t> 或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contain</a:t>
                      </a:r>
                      <a:r>
                        <a:rPr lang="zh-TW" sz="1000"/>
                        <a:t>，預設為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cover</a:t>
                      </a:r>
                      <a:r>
                        <a:rPr lang="zh-TW" sz="1000"/>
                        <a:t>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32"/>
          <p:cNvSpPr txBox="1"/>
          <p:nvPr/>
        </p:nvSpPr>
        <p:spPr>
          <a:xfrm>
            <a:off x="5055550" y="2571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CarouselColumn</a:t>
            </a:r>
            <a:endParaRPr/>
          </a:p>
        </p:txBody>
      </p:sp>
      <p:graphicFrame>
        <p:nvGraphicFramePr>
          <p:cNvPr id="191" name="Google Shape;191;p32"/>
          <p:cNvGraphicFramePr/>
          <p:nvPr/>
        </p:nvGraphicFramePr>
        <p:xfrm>
          <a:off x="5055550" y="293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1145750"/>
                <a:gridCol w="27464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參數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說明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thumbnailImageUrl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單元的圖片 URL（選填）。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title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單元的標題（選填，最多 40 個字元）。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text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單元的文字內容（必填，最多 120 個字元）。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actions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單元的按鈕動作列表，最多可包含 3 個動作。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972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702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確認樣板ConfirmTemplate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https://github.com/yoongjunyao/linebot/tree/main/ConfirmTemplate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1686826"/>
            <a:ext cx="8772499" cy="30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5596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7"/>
          <p:cNvGraphicFramePr/>
          <p:nvPr/>
        </p:nvGraphicFramePr>
        <p:xfrm>
          <a:off x="4572000" y="62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698175"/>
                <a:gridCol w="35587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參數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說明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text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確認樣板的文字內容（必填，最多 240 個字元）。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actions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按鈕動作列表，包含兩個選項按鈕（必填，僅支援 2 個動作）。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37"/>
          <p:cNvSpPr txBox="1"/>
          <p:nvPr/>
        </p:nvSpPr>
        <p:spPr>
          <a:xfrm>
            <a:off x="4512850" y="82250"/>
            <a:ext cx="437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/>
              <a:t>ConfirmTemplate 說明</a:t>
            </a:r>
            <a:endParaRPr b="1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50875" cy="2381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8" y="112125"/>
            <a:ext cx="4195822" cy="242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圖片輪播樣板ImageCarouselTemplate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https://github.com/yoongjunyao/linebot/tree/main/ImageCarouselTemplate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25" y="1782400"/>
            <a:ext cx="8788474" cy="29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64114" cy="48386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41"/>
          <p:cNvGraphicFramePr/>
          <p:nvPr/>
        </p:nvGraphicFramePr>
        <p:xfrm>
          <a:off x="4361425" y="60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956975"/>
                <a:gridCol w="37493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參數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說明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columns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圖片輪播的單元內容列表，包含多個 ImageCarouselColumn（必填，最多支援 10 個）。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p41"/>
          <p:cNvSpPr txBox="1"/>
          <p:nvPr/>
        </p:nvSpPr>
        <p:spPr>
          <a:xfrm>
            <a:off x="4361425" y="152400"/>
            <a:ext cx="3000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300"/>
              <a:t>ImageCarouselTemplate </a:t>
            </a:r>
            <a:endParaRPr b="1" sz="1300"/>
          </a:p>
        </p:txBody>
      </p:sp>
      <p:graphicFrame>
        <p:nvGraphicFramePr>
          <p:cNvPr id="246" name="Google Shape;246;p41"/>
          <p:cNvGraphicFramePr/>
          <p:nvPr/>
        </p:nvGraphicFramePr>
        <p:xfrm>
          <a:off x="4361425" y="21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842475"/>
                <a:gridCol w="38638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參數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說明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imageUrl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圖片的 URL（必填），建議圖片大小為寬 1040px，高 1040px。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action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點擊圖片時的行為，可設定為多種動作類型（如 </a:t>
                      </a:r>
                      <a:r>
                        <a:rPr lang="zh-TW" sz="12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URIAction</a:t>
                      </a:r>
                      <a:r>
                        <a:rPr lang="zh-TW" sz="1200"/>
                        <a:t> 或 </a:t>
                      </a:r>
                      <a:r>
                        <a:rPr lang="zh-TW" sz="12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MessageAction</a:t>
                      </a:r>
                      <a:r>
                        <a:rPr lang="zh-TW" sz="1200"/>
                        <a:t>）。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41"/>
          <p:cNvSpPr txBox="1"/>
          <p:nvPr/>
        </p:nvSpPr>
        <p:spPr>
          <a:xfrm>
            <a:off x="4301600" y="1740200"/>
            <a:ext cx="3000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/>
              <a:t>ImageCarouselColumn 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imgur 簡介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Imgur 是一個網路相簿網站，2009年創立，主要提供免費的相片儲存服務。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https://imgur.com/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50" y="2084975"/>
            <a:ext cx="6029823" cy="2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017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客製化選單FlexSendMessage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https://github.com/yoongjunyao/linebot/tree/main/FlexSendMessage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5" y="1694700"/>
            <a:ext cx="8736151" cy="29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p45"/>
          <p:cNvGraphicFramePr/>
          <p:nvPr/>
        </p:nvGraphicFramePr>
        <p:xfrm>
          <a:off x="4032450" y="29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818750"/>
                <a:gridCol w="40355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參數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說明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altText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替代文字，當設備無法顯示 Flex 訊息時會顯示此文字（必填）。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contents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Flex Message 的內容，必須是一個 JSON 結構，包含佈局與元件定義（必填）。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45"/>
          <p:cNvSpPr txBox="1"/>
          <p:nvPr/>
        </p:nvSpPr>
        <p:spPr>
          <a:xfrm>
            <a:off x="4032450" y="40250"/>
            <a:ext cx="3000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/>
              <a:t>FlexSendMessage </a:t>
            </a:r>
            <a:endParaRPr b="1" sz="1200"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89020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45"/>
          <p:cNvGraphicFramePr/>
          <p:nvPr/>
        </p:nvGraphicFramePr>
        <p:xfrm>
          <a:off x="4032450" y="148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713925"/>
                <a:gridCol w="42715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容器類型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說明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Bubble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氣泡樣式，定義 Flex Message 的主要佈局（單一訊息的基礎結構）。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Carousel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輪播樣式，允許多個 Bubble 組成輪播訊息（最多支援 10 個 Bubble）。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3" name="Google Shape;273;p45"/>
          <p:cNvSpPr txBox="1"/>
          <p:nvPr/>
        </p:nvSpPr>
        <p:spPr>
          <a:xfrm>
            <a:off x="4032450" y="1142113"/>
            <a:ext cx="4749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zh-TW" sz="1000"/>
              <a:t>contents</a:t>
            </a:r>
            <a:r>
              <a:rPr lang="zh-TW" sz="1000"/>
              <a:t> 是一個 JSON 結構，支援以下主要容器類型：</a:t>
            </a:r>
            <a:endParaRPr sz="1000"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3939975" y="290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973750"/>
                <a:gridCol w="39602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屬性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說明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type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固定為 </a:t>
                      </a:r>
                      <a:r>
                        <a:rPr lang="zh-TW" sz="8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bubble</a:t>
                      </a:r>
                      <a:r>
                        <a:rPr lang="zh-TW" sz="800"/>
                        <a:t>，表示此為一個 Bubble 容器（必填）。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header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頭部區塊（選填），包含標題或簡短資訊。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hero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圖片展示區塊（選填），用於顯示圖片或媒體。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body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主內容區塊（選填），包含文字、按鈕等主要資訊。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footer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底部區塊（選填），通常包含按鈕等操作元件。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styles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自定義樣式（選填），用於設定各區塊的背景色或其他樣式屬性。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45"/>
          <p:cNvSpPr txBox="1"/>
          <p:nvPr/>
        </p:nvSpPr>
        <p:spPr>
          <a:xfrm>
            <a:off x="3939975" y="2513800"/>
            <a:ext cx="3000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000"/>
              <a:t>Bubble</a:t>
            </a:r>
            <a:endParaRPr b="1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 Message Simulator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https://developers.line.biz/console/fx/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0599"/>
            <a:ext cx="6470925" cy="31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 Message Simulator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0399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/>
          <p:nvPr/>
        </p:nvSpPr>
        <p:spPr>
          <a:xfrm>
            <a:off x="6384525" y="1084025"/>
            <a:ext cx="740100" cy="6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538"/>
            <a:ext cx="8839200" cy="266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 Message Simulator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76" y="912575"/>
            <a:ext cx="6695049" cy="41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 Message Simulator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225"/>
            <a:ext cx="2242325" cy="41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/>
          <p:nvPr/>
        </p:nvSpPr>
        <p:spPr>
          <a:xfrm>
            <a:off x="3438975" y="1420425"/>
            <a:ext cx="3977400" cy="1360800"/>
          </a:xfrm>
          <a:prstGeom prst="wedgeRectCallout">
            <a:avLst>
              <a:gd fmla="val -99810" name="adj1"/>
              <a:gd fmla="val 7086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true </a:t>
            </a:r>
            <a:r>
              <a:rPr lang="zh-TW"/>
              <a:t>要改成True</a:t>
            </a:r>
            <a:endParaRPr/>
          </a:p>
        </p:txBody>
      </p:sp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 Message Simulator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0380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02" y="152400"/>
            <a:ext cx="3382998" cy="2484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/>
          <p:nvPr/>
        </p:nvSpPr>
        <p:spPr>
          <a:xfrm>
            <a:off x="74750" y="3999675"/>
            <a:ext cx="3327000" cy="86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1"/>
          <p:cNvCxnSpPr/>
          <p:nvPr/>
        </p:nvCxnSpPr>
        <p:spPr>
          <a:xfrm flipH="1" rot="10800000">
            <a:off x="2526900" y="1824250"/>
            <a:ext cx="2848500" cy="248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Line bot source code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快速回復QuickReply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https://github.com/yoongjunyao/linebot/tree/main/QuickReply</a:t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2476"/>
            <a:ext cx="8123099" cy="27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6381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p54"/>
          <p:cNvGraphicFramePr/>
          <p:nvPr/>
        </p:nvGraphicFramePr>
        <p:xfrm>
          <a:off x="5161325" y="3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832950"/>
                <a:gridCol w="31052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參數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800"/>
                        <a:t>說明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items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快速回覆選項列表，包含多個 QuickReplyButton（必填，最多支援 13 個）。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54"/>
          <p:cNvSpPr txBox="1"/>
          <p:nvPr/>
        </p:nvSpPr>
        <p:spPr>
          <a:xfrm>
            <a:off x="5161325" y="4000"/>
            <a:ext cx="30000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/>
              <a:t>QuickReply</a:t>
            </a:r>
            <a:endParaRPr b="1" sz="1200"/>
          </a:p>
        </p:txBody>
      </p:sp>
      <p:graphicFrame>
        <p:nvGraphicFramePr>
          <p:cNvPr id="336" name="Google Shape;336;p54"/>
          <p:cNvGraphicFramePr/>
          <p:nvPr/>
        </p:nvGraphicFramePr>
        <p:xfrm>
          <a:off x="5161325" y="140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695925"/>
                <a:gridCol w="32422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參數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說明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type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固定為 </a:t>
                      </a:r>
                      <a:r>
                        <a:rPr lang="zh-TW" sz="8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action</a:t>
                      </a:r>
                      <a:r>
                        <a:rPr lang="zh-TW" sz="800"/>
                        <a:t>，表示此為動作按鈕（必填）。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action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定義按鈕的動作，支援多種類型（見下方說明）。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imageUrl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按鈕的圖示 URL（選填）。建議尺寸為 40×40 像素。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54"/>
          <p:cNvSpPr txBox="1"/>
          <p:nvPr/>
        </p:nvSpPr>
        <p:spPr>
          <a:xfrm>
            <a:off x="5101525" y="1073100"/>
            <a:ext cx="3000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/>
              <a:t>QuickReplyButton</a:t>
            </a:r>
            <a:endParaRPr b="1" sz="1200"/>
          </a:p>
        </p:txBody>
      </p:sp>
      <p:graphicFrame>
        <p:nvGraphicFramePr>
          <p:cNvPr id="338" name="Google Shape;338;p54"/>
          <p:cNvGraphicFramePr/>
          <p:nvPr/>
        </p:nvGraphicFramePr>
        <p:xfrm>
          <a:off x="5071600" y="2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1009100"/>
                <a:gridCol w="29733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700"/>
                        <a:t>動作類型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700"/>
                        <a:t>說明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MessageAction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點擊按鈕後發送文字訊息。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PostbackAction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點擊按鈕後發送隱藏的回傳數據，適合用於後端處理。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URIAction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點擊按鈕後打開指定的 URL。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CameraAction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點擊按鈕後啟動相機拍照功能。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CameraRollAction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點擊按鈕後打開相簿選擇照片。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LocationAction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點擊按鈕後啟動位置分享功能。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9" name="Google Shape;339;p54"/>
          <p:cNvSpPr txBox="1"/>
          <p:nvPr/>
        </p:nvSpPr>
        <p:spPr>
          <a:xfrm>
            <a:off x="5071600" y="2617325"/>
            <a:ext cx="3000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/>
              <a:t>支援的動作類型</a:t>
            </a:r>
            <a:endParaRPr b="1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62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串接 chatGPT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openai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https://platform.openai.com/docs/overview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63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564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3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</a:t>
            </a:r>
            <a:r>
              <a:rPr lang="zh-TW"/>
              <a:t>ine bot 串接 chatGPT</a:t>
            </a:r>
            <a:endParaRPr/>
          </a:p>
        </p:txBody>
      </p:sp>
      <p:pic>
        <p:nvPicPr>
          <p:cNvPr id="376" name="Google Shape;3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017725"/>
            <a:ext cx="399486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</a:t>
            </a:r>
            <a:r>
              <a:rPr lang="zh-TW"/>
              <a:t>建立相關步驟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2870825" y="1323225"/>
            <a:ext cx="2317500" cy="3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LINE OA </a:t>
            </a:r>
            <a:r>
              <a:rPr lang="zh-TW" sz="1200">
                <a:solidFill>
                  <a:schemeClr val="dk2"/>
                </a:solidFill>
              </a:rPr>
              <a:t>建立Bot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870825" y="1928818"/>
            <a:ext cx="2317500" cy="3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LINE </a:t>
            </a:r>
            <a:r>
              <a:rPr lang="zh-TW" sz="1200">
                <a:solidFill>
                  <a:schemeClr val="dk2"/>
                </a:solidFill>
              </a:rPr>
              <a:t>Developer 取得token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870825" y="2519425"/>
            <a:ext cx="2317500" cy="3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Github 程式上傳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870825" y="3057700"/>
            <a:ext cx="2317500" cy="50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Render web service 建立取得webhook url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870825" y="3775375"/>
            <a:ext cx="2317500" cy="3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LINE Developer </a:t>
            </a:r>
            <a:r>
              <a:rPr lang="zh-TW" sz="1200">
                <a:solidFill>
                  <a:schemeClr val="dk2"/>
                </a:solidFill>
              </a:rPr>
              <a:t>設定 webhook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870825" y="4313650"/>
            <a:ext cx="2317500" cy="32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Render deploy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86" name="Google Shape;86;p17"/>
          <p:cNvCxnSpPr>
            <a:stCxn id="80" idx="2"/>
            <a:endCxn id="81" idx="0"/>
          </p:cNvCxnSpPr>
          <p:nvPr/>
        </p:nvCxnSpPr>
        <p:spPr>
          <a:xfrm>
            <a:off x="4029575" y="1652025"/>
            <a:ext cx="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>
            <a:stCxn id="81" idx="2"/>
            <a:endCxn id="82" idx="0"/>
          </p:cNvCxnSpPr>
          <p:nvPr/>
        </p:nvCxnSpPr>
        <p:spPr>
          <a:xfrm>
            <a:off x="4029575" y="2257618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7"/>
          <p:cNvCxnSpPr>
            <a:stCxn id="82" idx="2"/>
            <a:endCxn id="83" idx="0"/>
          </p:cNvCxnSpPr>
          <p:nvPr/>
        </p:nvCxnSpPr>
        <p:spPr>
          <a:xfrm>
            <a:off x="4029575" y="2848225"/>
            <a:ext cx="0" cy="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7"/>
          <p:cNvCxnSpPr>
            <a:stCxn id="83" idx="2"/>
            <a:endCxn id="84" idx="0"/>
          </p:cNvCxnSpPr>
          <p:nvPr/>
        </p:nvCxnSpPr>
        <p:spPr>
          <a:xfrm>
            <a:off x="4029575" y="3565900"/>
            <a:ext cx="0" cy="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endCxn id="85" idx="0"/>
          </p:cNvCxnSpPr>
          <p:nvPr/>
        </p:nvCxnSpPr>
        <p:spPr>
          <a:xfrm>
            <a:off x="4029575" y="4041550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/>
          <p:nvPr/>
        </p:nvSpPr>
        <p:spPr>
          <a:xfrm>
            <a:off x="3924875" y="904325"/>
            <a:ext cx="209400" cy="20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947375" y="4865500"/>
            <a:ext cx="164400" cy="16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/>
          <p:cNvCxnSpPr>
            <a:stCxn id="91" idx="4"/>
            <a:endCxn id="80" idx="0"/>
          </p:cNvCxnSpPr>
          <p:nvPr/>
        </p:nvCxnSpPr>
        <p:spPr>
          <a:xfrm>
            <a:off x="4029575" y="1113725"/>
            <a:ext cx="0" cy="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85" idx="2"/>
            <a:endCxn id="92" idx="0"/>
          </p:cNvCxnSpPr>
          <p:nvPr/>
        </p:nvCxnSpPr>
        <p:spPr>
          <a:xfrm>
            <a:off x="4029575" y="4642750"/>
            <a:ext cx="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06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組圖訊息ImagemapSendMessage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https://github.com/yoongjunyao/linebot/tree/main/ImagemapSendMessage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0" y="1754500"/>
            <a:ext cx="8968350" cy="29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26694" cy="4838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20"/>
          <p:cNvGraphicFramePr/>
          <p:nvPr/>
        </p:nvGraphicFramePr>
        <p:xfrm>
          <a:off x="4144250" y="3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{D46F0BF1-3701-46EC-A13E-1EE5D2A166A6}</a:tableStyleId>
              </a:tblPr>
              <a:tblGrid>
                <a:gridCol w="1122575"/>
                <a:gridCol w="3619725"/>
              </a:tblGrid>
              <a:tr h="27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參數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說明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baseUrl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圖片的基礎 URL，用於提供不同解析度版本的圖像。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altText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替代文字，當設備無法顯示圖片時，會顯示此文字。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baseSize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圖片的基礎大小，包含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width</a:t>
                      </a:r>
                      <a:r>
                        <a:rPr lang="zh-TW" sz="1000"/>
                        <a:t> 和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height</a:t>
                      </a:r>
                      <a:r>
                        <a:rPr lang="zh-TW" sz="1000"/>
                        <a:t>，以像素為單位。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actions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定義可點擊的區域及對應的行為，包含 </a:t>
                      </a:r>
                      <a:r>
                        <a:rPr lang="zh-TW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rich menu</a:t>
                      </a:r>
                      <a:r>
                        <a:rPr lang="zh-TW" sz="1000"/>
                        <a:t> 動作或 URL 等。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20"/>
          <p:cNvSpPr txBox="1"/>
          <p:nvPr/>
        </p:nvSpPr>
        <p:spPr>
          <a:xfrm>
            <a:off x="4119300" y="0"/>
            <a:ext cx="47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ImagemapSendMessage </a:t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911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